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39"/>
  </p:notesMasterIdLst>
  <p:sldIdLst>
    <p:sldId id="261" r:id="rId9"/>
    <p:sldId id="1980" r:id="rId10"/>
    <p:sldId id="1992" r:id="rId11"/>
    <p:sldId id="317" r:id="rId12"/>
    <p:sldId id="1974" r:id="rId13"/>
    <p:sldId id="325" r:id="rId14"/>
    <p:sldId id="326" r:id="rId15"/>
    <p:sldId id="327" r:id="rId16"/>
    <p:sldId id="330" r:id="rId17"/>
    <p:sldId id="329" r:id="rId18"/>
    <p:sldId id="320" r:id="rId19"/>
    <p:sldId id="321" r:id="rId20"/>
    <p:sldId id="324" r:id="rId21"/>
    <p:sldId id="323" r:id="rId22"/>
    <p:sldId id="1973" r:id="rId23"/>
    <p:sldId id="279" r:id="rId24"/>
    <p:sldId id="1986" r:id="rId25"/>
    <p:sldId id="1990" r:id="rId26"/>
    <p:sldId id="322" r:id="rId27"/>
    <p:sldId id="1977" r:id="rId28"/>
    <p:sldId id="1993" r:id="rId29"/>
    <p:sldId id="1987" r:id="rId30"/>
    <p:sldId id="332" r:id="rId31"/>
    <p:sldId id="333" r:id="rId32"/>
    <p:sldId id="259" r:id="rId33"/>
    <p:sldId id="1988" r:id="rId34"/>
    <p:sldId id="1978" r:id="rId35"/>
    <p:sldId id="1985" r:id="rId36"/>
    <p:sldId id="1979" r:id="rId37"/>
    <p:sldId id="33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0E545-5945-4D77-AD38-0B1C91D741F4}" v="3" dt="2024-10-05T13:29:11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05/10/2024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9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5655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637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466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8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3" r:id="rId9"/>
    <p:sldLayoutId id="214748397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  <p:sldLayoutId id="2147483976" r:id="rId22"/>
    <p:sldLayoutId id="2147483977" r:id="rId23"/>
    <p:sldLayoutId id="2147483978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942776"/>
            <a:ext cx="11508000" cy="789447"/>
          </a:xfrm>
        </p:spPr>
        <p:txBody>
          <a:bodyPr/>
          <a:lstStyle/>
          <a:p>
            <a:r>
              <a:rPr lang="en-GB" sz="5400" dirty="0"/>
              <a:t>Acoustics at NHM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Sudden need to scale </a:t>
            </a:r>
          </a:p>
        </p:txBody>
      </p:sp>
    </p:spTree>
    <p:extLst>
      <p:ext uri="{BB962C8B-B14F-4D97-AF65-F5344CB8AC3E}">
        <p14:creationId xmlns:p14="http://schemas.microsoft.com/office/powerpoint/2010/main" val="164075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UK Nature Recovery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0E0415-9DFF-5846-D05A-B233CE8EC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 Theme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174038" y="2062720"/>
            <a:ext cx="5760000" cy="4437852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800" i="1" dirty="0"/>
              <a:t>… develop and share scientific understanding of the composition and dynamics of the natural world, </a:t>
            </a:r>
            <a:r>
              <a:rPr lang="en-GB" sz="2400" b="1" dirty="0"/>
              <a:t>generating data, knowledge and tools that accelerate nature recovery</a:t>
            </a:r>
            <a:r>
              <a:rPr lang="en-GB" sz="1800" dirty="0"/>
              <a:t> </a:t>
            </a:r>
            <a:r>
              <a:rPr lang="en-GB" sz="1800" i="1" dirty="0"/>
              <a:t>in the UK and UK Overseas Territories</a:t>
            </a:r>
          </a:p>
        </p:txBody>
      </p:sp>
      <p:pic>
        <p:nvPicPr>
          <p:cNvPr id="17" name="Picture 16" descr="A book cover with a bee&#10;&#10;Description automatically generated">
            <a:extLst>
              <a:ext uri="{FF2B5EF4-FFF2-40B4-BE49-F238E27FC236}">
                <a16:creationId xmlns:a16="http://schemas.microsoft.com/office/drawing/2014/main" id="{D4743C45-7F37-E61F-26C9-C99C496C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19393"/>
          <a:stretch/>
        </p:blipFill>
        <p:spPr>
          <a:xfrm>
            <a:off x="6257963" y="-17466"/>
            <a:ext cx="5934037" cy="6875466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4B6C3A-46A2-C8E5-F5DD-11AA7896A0D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nhm.ac.uk/our-broken-planet</a:t>
            </a:r>
          </a:p>
        </p:txBody>
      </p:sp>
    </p:spTree>
    <p:extLst>
      <p:ext uri="{BB962C8B-B14F-4D97-AF65-F5344CB8AC3E}">
        <p14:creationId xmlns:p14="http://schemas.microsoft.com/office/powerpoint/2010/main" val="172294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923915" y="1056550"/>
            <a:ext cx="6060331" cy="2128280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600" i="1" dirty="0"/>
              <a:t>The Urban Nature Project is developing new </a:t>
            </a:r>
            <a:r>
              <a:rPr lang="en-GB" sz="2000" b="1" dirty="0"/>
              <a:t>scientific tools and skills urgently needed to monitor, understand and protect </a:t>
            </a:r>
            <a:r>
              <a:rPr lang="en-GB" sz="1600" i="1" dirty="0"/>
              <a:t>urban nature</a:t>
            </a:r>
            <a:r>
              <a:rPr lang="en-GB" sz="2000" dirty="0"/>
              <a:t>.</a:t>
            </a:r>
          </a:p>
        </p:txBody>
      </p:sp>
      <p:pic>
        <p:nvPicPr>
          <p:cNvPr id="6" name="Picture 5" descr="A telephone booth with a sign&#10;&#10;Description automatically generated">
            <a:extLst>
              <a:ext uri="{FF2B5EF4-FFF2-40B4-BE49-F238E27FC236}">
                <a16:creationId xmlns:a16="http://schemas.microsoft.com/office/drawing/2014/main" id="{99467747-5C4E-6238-EC74-44482D74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27747" r="35778" b="23121"/>
          <a:stretch/>
        </p:blipFill>
        <p:spPr>
          <a:xfrm>
            <a:off x="8339587" y="0"/>
            <a:ext cx="3852413" cy="68580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78E20CB-13EC-E5C6-0171-8ADB4F86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306" y="6291596"/>
            <a:ext cx="5760000" cy="289375"/>
          </a:xfrm>
        </p:spPr>
        <p:txBody>
          <a:bodyPr/>
          <a:lstStyle/>
          <a:p>
            <a:r>
              <a:rPr lang="en-GB" dirty="0"/>
              <a:t>nhm.ac.uk/urbannature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13629-3161-9163-7A72-4DA146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079"/>
            <a:ext cx="8339587" cy="29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BD4E89-5B69-6CCD-263A-D46F069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846189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lvl="1" indent="0" defTabSz="553186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Over-specified (plenty of excess compute, transfer) – capacity to double number of devices. Testing arena for more targeted, less power hungry devices.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Background data:</a:t>
            </a:r>
          </a:p>
          <a:p>
            <a:pPr marL="718066" lvl="2" indent="-281510" defTabSz="553186">
              <a:spcBef>
                <a:spcPts val="0"/>
              </a:spcBef>
              <a:spcAft>
                <a:spcPts val="800"/>
              </a:spcAft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>
                <a:solidFill>
                  <a:schemeClr val="bg1"/>
                </a:solidFill>
              </a:rPr>
              <a:t>	Power-over-Ethernet </a:t>
            </a:r>
            <a:r>
              <a:rPr lang="en-GB" sz="2400" dirty="0">
                <a:solidFill>
                  <a:schemeClr val="bg1"/>
                </a:solidFill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8D7C9B-2DAA-A074-3700-E104EB4E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81000"/>
            <a:ext cx="61150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6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994392"/>
          </a:xfrm>
        </p:spPr>
        <p:txBody>
          <a:bodyPr/>
          <a:lstStyle/>
          <a:p>
            <a:r>
              <a:rPr lang="en-GB" dirty="0"/>
              <a:t>Continuous audio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High environmental sensor density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Regular traditional surveys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 (water, soil, malaise)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7BFD5CE1-E66A-7063-67B8-7A56371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"/>
            <a:ext cx="12192000" cy="685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84E00-69C7-24A0-3B6F-EE6A92CBCAC0}"/>
              </a:ext>
            </a:extLst>
          </p:cNvPr>
          <p:cNvSpPr txBox="1"/>
          <p:nvPr/>
        </p:nvSpPr>
        <p:spPr>
          <a:xfrm>
            <a:off x="0" y="478971"/>
            <a:ext cx="1084620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Education and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ABEAB-23DA-2432-863E-287E034476C6}"/>
              </a:ext>
            </a:extLst>
          </p:cNvPr>
          <p:cNvSpPr txBox="1"/>
          <p:nvPr/>
        </p:nvSpPr>
        <p:spPr>
          <a:xfrm>
            <a:off x="0" y="4547742"/>
            <a:ext cx="5421086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Nature Activity Centre supported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Listening funnels (curated soundscapes from grounds) with interpretation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Digital panel with real-time identifications and interpretation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7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4C3244-279F-7FAD-D46B-8AF983F13609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CBC45B0-AF68-7027-CBA9-16D636895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289375"/>
          </a:xfrm>
        </p:spPr>
        <p:txBody>
          <a:bodyPr/>
          <a:lstStyle/>
          <a:p>
            <a:r>
              <a:rPr lang="en-GB" dirty="0"/>
              <a:t>Partner Network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30456D8-4065-F7E2-90D4-32A0B166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059" y="980559"/>
            <a:ext cx="7402284" cy="5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</p:spTree>
    <p:extLst>
      <p:ext uri="{BB962C8B-B14F-4D97-AF65-F5344CB8AC3E}">
        <p14:creationId xmlns:p14="http://schemas.microsoft.com/office/powerpoint/2010/main" val="13955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with Partner Sites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C0264-32FA-2E56-031D-44521AC62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fld id="{9B5846C3-181E-42AF-88D6-2D408221E3D0}" type="slidenum">
              <a:rPr lang="en-GB" smtClean="0">
                <a:solidFill>
                  <a:schemeClr val="bg1"/>
                </a:solidFill>
              </a:rPr>
              <a:pPr/>
              <a:t>20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Audiomoth</a:t>
            </a:r>
            <a:r>
              <a:rPr lang="en-GB" dirty="0"/>
              <a:t> surveys</a:t>
            </a:r>
          </a:p>
          <a:p>
            <a:pPr marL="0" indent="0">
              <a:buNone/>
            </a:pPr>
            <a:r>
              <a:rPr lang="en-GB" dirty="0"/>
              <a:t>Soil/water/malaise eDNA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Research focus:</a:t>
            </a:r>
          </a:p>
          <a:p>
            <a:r>
              <a:rPr lang="en-GB" dirty="0"/>
              <a:t>Latitudinal changes across UK</a:t>
            </a:r>
          </a:p>
          <a:p>
            <a:endParaRPr lang="en-GB" dirty="0"/>
          </a:p>
          <a:p>
            <a:r>
              <a:rPr lang="en-GB" dirty="0"/>
              <a:t>Correlation of </a:t>
            </a:r>
            <a:r>
              <a:rPr lang="en-GB" dirty="0" err="1"/>
              <a:t>ecoacoustic</a:t>
            </a:r>
            <a:r>
              <a:rPr lang="en-GB" dirty="0"/>
              <a:t> metrics with eDNA (over seasons and latitude)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622C8B-1984-3F12-F119-0FFDB33FABBB}"/>
              </a:ext>
            </a:extLst>
          </p:cNvPr>
          <p:cNvGrpSpPr/>
          <p:nvPr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10" name="object 82">
              <a:extLst>
                <a:ext uri="{FF2B5EF4-FFF2-40B4-BE49-F238E27FC236}">
                  <a16:creationId xmlns:a16="http://schemas.microsoft.com/office/drawing/2014/main" id="{7BCB7B78-8CE1-92F7-F135-02C2CD5150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11" name="object 83">
              <a:extLst>
                <a:ext uri="{FF2B5EF4-FFF2-40B4-BE49-F238E27FC236}">
                  <a16:creationId xmlns:a16="http://schemas.microsoft.com/office/drawing/2014/main" id="{A1A16186-7A17-657E-3DA5-C73D5B8074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B6A3-8AE1-1E67-EB7B-34154F9A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28" y="0"/>
            <a:ext cx="5127171" cy="683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23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0B943-A5B5-E8D0-CA5D-749627407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695325"/>
            <a:ext cx="74580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246495"/>
          </a:xfrm>
        </p:spPr>
        <p:txBody>
          <a:bodyPr/>
          <a:lstStyle/>
          <a:p>
            <a:r>
              <a:rPr lang="en-GB" dirty="0"/>
              <a:t>Sampled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Single </a:t>
            </a:r>
            <a:r>
              <a:rPr lang="en-GB" dirty="0" err="1"/>
              <a:t>audiomoth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605166"/>
          </a:xfrm>
        </p:spPr>
        <p:txBody>
          <a:bodyPr/>
          <a:lstStyle/>
          <a:p>
            <a:pPr algn="l" rtl="0" fontAlgn="base"/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Co-design workshops with students and Museum scientists to produce a scientific question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98AE4-449C-80E2-D941-B482932A95F5}"/>
              </a:ext>
            </a:extLst>
          </p:cNvPr>
          <p:cNvSpPr txBox="1"/>
          <p:nvPr/>
        </p:nvSpPr>
        <p:spPr>
          <a:xfrm>
            <a:off x="206828" y="11911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Nature Overheard investigates </a:t>
            </a:r>
            <a:r>
              <a:rPr lang="en-GB" sz="1800" b="1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how road noise affects </a:t>
            </a:r>
            <a:r>
              <a:rPr lang="en-GB" b="1" dirty="0">
                <a:solidFill>
                  <a:srgbClr val="FFFFFF"/>
                </a:solidFill>
                <a:latin typeface="Segoe UI" panose="020B0502040204020203" pitchFamily="34" charset="0"/>
              </a:rPr>
              <a:t>wildlife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  <a:latin typeface="Segoe UI" panose="020B0502040204020203" pitchFamily="34" charset="0"/>
              </a:rPr>
              <a:t> Recordings from mobile devices and short online survey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85B556-0A27-57FA-AB8F-CBD40DB44A0F}"/>
              </a:ext>
            </a:extLst>
          </p:cNvPr>
          <p:cNvSpPr/>
          <p:nvPr/>
        </p:nvSpPr>
        <p:spPr>
          <a:xfrm>
            <a:off x="7353189" y="648687"/>
            <a:ext cx="3090987" cy="30909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group of men looking at a book&#10;&#10;Description automatically generated with medium confidence">
            <a:extLst>
              <a:ext uri="{FF2B5EF4-FFF2-40B4-BE49-F238E27FC236}">
                <a16:creationId xmlns:a16="http://schemas.microsoft.com/office/drawing/2014/main" id="{6B9DA9B0-E88C-ECAF-D50E-24ED6876A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06" y="3066199"/>
            <a:ext cx="5026448" cy="3001521"/>
          </a:xfrm>
          <a:prstGeom prst="ellipse">
            <a:avLst/>
          </a:prstGeom>
        </p:spPr>
      </p:pic>
      <p:pic>
        <p:nvPicPr>
          <p:cNvPr id="17" name="Picture 16" descr="A picture containing person&#10;&#10;Description automatically generated">
            <a:extLst>
              <a:ext uri="{FF2B5EF4-FFF2-40B4-BE49-F238E27FC236}">
                <a16:creationId xmlns:a16="http://schemas.microsoft.com/office/drawing/2014/main" id="{5624BEED-AC8D-E031-DAD1-292FE14BB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13" y="2594160"/>
            <a:ext cx="4383408" cy="3190779"/>
          </a:xfrm>
          <a:prstGeom prst="ellipse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110FBB1-8A39-B3AD-309B-C9D420D3D240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247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58BBA4-82E9-D0BF-3E60-D9E881750F54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Co-created citizen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09408-A585-A5BB-F75A-D88C9AEB92EC}"/>
              </a:ext>
            </a:extLst>
          </p:cNvPr>
          <p:cNvGrpSpPr/>
          <p:nvPr/>
        </p:nvGrpSpPr>
        <p:grpSpPr>
          <a:xfrm>
            <a:off x="3861909" y="3549031"/>
            <a:ext cx="8330091" cy="2328410"/>
            <a:chOff x="3761775" y="4025590"/>
            <a:chExt cx="8330091" cy="2328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DF754A-966A-A820-F888-1F90690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59" b="12159"/>
            <a:stretch/>
          </p:blipFill>
          <p:spPr>
            <a:xfrm>
              <a:off x="8632343" y="4025590"/>
              <a:ext cx="1994258" cy="15105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36F748-95DF-A148-819A-342E164D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75" y="4338785"/>
              <a:ext cx="8330091" cy="2015215"/>
            </a:xfrm>
            <a:prstGeom prst="rect">
              <a:avLst/>
            </a:prstGeom>
          </p:spPr>
        </p:pic>
      </p:grpSp>
      <p:pic>
        <p:nvPicPr>
          <p:cNvPr id="8" name="Picture 11" descr="A picture containing grass, outdoor, way&#10;&#10;Description automatically generated">
            <a:extLst>
              <a:ext uri="{FF2B5EF4-FFF2-40B4-BE49-F238E27FC236}">
                <a16:creationId xmlns:a16="http://schemas.microsoft.com/office/drawing/2014/main" id="{901C927C-93F1-5373-E37D-E47354CD4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87" r="5204" b="2851"/>
          <a:stretch/>
        </p:blipFill>
        <p:spPr>
          <a:xfrm>
            <a:off x="161063" y="1272635"/>
            <a:ext cx="4062810" cy="4331670"/>
          </a:xfrm>
          <a:prstGeom prst="roundRect">
            <a:avLst/>
          </a:prstGeom>
        </p:spPr>
      </p:pic>
      <p:pic>
        <p:nvPicPr>
          <p:cNvPr id="9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FCB16233-88AB-392E-6639-F72D57526C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79" r="23907" b="386"/>
          <a:stretch/>
        </p:blipFill>
        <p:spPr>
          <a:xfrm>
            <a:off x="4432936" y="1272635"/>
            <a:ext cx="1967630" cy="2491148"/>
          </a:xfrm>
          <a:prstGeom prst="round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23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F2F7-3FCB-5550-096A-F57497B60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498598"/>
          </a:xfrm>
        </p:spPr>
        <p:txBody>
          <a:bodyPr/>
          <a:lstStyle/>
          <a:p>
            <a:r>
              <a:rPr lang="en-GB" sz="3600" dirty="0"/>
              <a:t>A bit on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D587C-E036-2B81-E8C0-280D36FF2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56084"/>
            <a:ext cx="9905999" cy="4892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It is estimated that the annual social cost of urban road noise in England is £7 billion to £10 billion.</a:t>
            </a:r>
          </a:p>
          <a:p>
            <a:pPr marL="0" indent="0">
              <a:buNone/>
            </a:pPr>
            <a:endParaRPr lang="en-GB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/>
              <a:t>Most studies focus on mammals</a:t>
            </a: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/>
              <a:t>What about non-airborne sounds?</a:t>
            </a:r>
          </a:p>
          <a:p>
            <a:pPr>
              <a:buFont typeface="Arial" panose="020B0604020202020204" pitchFamily="34" charset="0"/>
              <a:buChar char="•"/>
            </a:pPr>
            <a:endParaRPr lang="en-GB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altLang="en-US" sz="2400" dirty="0"/>
              <a:t>Can we find mitigations that also support biodiversity recovery?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https://www.gov.uk/guidance/noise-pollution-economic-analysis</a:t>
            </a:r>
          </a:p>
        </p:txBody>
      </p:sp>
    </p:spTree>
    <p:extLst>
      <p:ext uri="{BB962C8B-B14F-4D97-AF65-F5344CB8AC3E}">
        <p14:creationId xmlns:p14="http://schemas.microsoft.com/office/powerpoint/2010/main" val="1303804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997196"/>
          </a:xfrm>
        </p:spPr>
        <p:txBody>
          <a:bodyPr/>
          <a:lstStyle/>
          <a:p>
            <a:r>
              <a:rPr lang="en-GB" dirty="0"/>
              <a:t>Random data points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Phones / tablets / mysterious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439216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320F85BF-26E5-F5F2-8737-C0E1B8AB48F1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3C28B-F61A-186B-8603-EC66FF1A0FC7}"/>
              </a:ext>
            </a:extLst>
          </p:cNvPr>
          <p:cNvSpPr txBox="1"/>
          <p:nvPr/>
        </p:nvSpPr>
        <p:spPr>
          <a:xfrm>
            <a:off x="469587" y="2470447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BIOACOUSTICS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32A8A-A731-0B60-3784-E61E4D09A070}"/>
              </a:ext>
            </a:extLst>
          </p:cNvPr>
          <p:cNvSpPr txBox="1"/>
          <p:nvPr/>
        </p:nvSpPr>
        <p:spPr>
          <a:xfrm>
            <a:off x="9507570" y="247044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ECOACOUSTICS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0C511-2435-D0A7-34D5-5EB11E4E8682}"/>
              </a:ext>
            </a:extLst>
          </p:cNvPr>
          <p:cNvSpPr txBox="1"/>
          <p:nvPr/>
        </p:nvSpPr>
        <p:spPr>
          <a:xfrm>
            <a:off x="665921" y="3393777"/>
            <a:ext cx="2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98F8C-8C28-C504-A734-ECF145577E84}"/>
              </a:ext>
            </a:extLst>
          </p:cNvPr>
          <p:cNvSpPr txBox="1"/>
          <p:nvPr/>
        </p:nvSpPr>
        <p:spPr>
          <a:xfrm>
            <a:off x="9819857" y="3468825"/>
            <a:ext cx="16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Ecosystems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7E7D0-4EEF-69B8-8BBA-768F7F75341B}"/>
              </a:ext>
            </a:extLst>
          </p:cNvPr>
          <p:cNvSpPr txBox="1"/>
          <p:nvPr/>
        </p:nvSpPr>
        <p:spPr>
          <a:xfrm>
            <a:off x="1311965" y="3763109"/>
            <a:ext cx="26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Species descriptions</a:t>
            </a:r>
          </a:p>
          <a:p>
            <a:r>
              <a:rPr lang="en-GB" dirty="0">
                <a:solidFill>
                  <a:schemeClr val="bg1"/>
                </a:solidFill>
              </a:rPr>
              <a:t>Behavioural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5E10A-B0EE-90C9-4CDB-77A8B917006E}"/>
              </a:ext>
            </a:extLst>
          </p:cNvPr>
          <p:cNvSpPr txBox="1"/>
          <p:nvPr/>
        </p:nvSpPr>
        <p:spPr>
          <a:xfrm>
            <a:off x="1879150" y="469393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Curated reference sound collections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50417-95B6-1CE4-1A87-E061388FA050}"/>
              </a:ext>
            </a:extLst>
          </p:cNvPr>
          <p:cNvSpPr txBox="1"/>
          <p:nvPr/>
        </p:nvSpPr>
        <p:spPr>
          <a:xfrm>
            <a:off x="4986907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microphone 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7ED1D-A5C6-BE3C-AF88-59E8FB132D48}"/>
              </a:ext>
            </a:extLst>
          </p:cNvPr>
          <p:cNvSpPr txBox="1"/>
          <p:nvPr/>
        </p:nvSpPr>
        <p:spPr>
          <a:xfrm>
            <a:off x="8656258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Connected sensor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8A15A-C144-A6C7-AF8E-0057510885EE}"/>
              </a:ext>
            </a:extLst>
          </p:cNvPr>
          <p:cNvSpPr txBox="1"/>
          <p:nvPr/>
        </p:nvSpPr>
        <p:spPr>
          <a:xfrm>
            <a:off x="7735663" y="375821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Statistical analyses</a:t>
            </a:r>
          </a:p>
          <a:p>
            <a:r>
              <a:rPr lang="en-GB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991F8E-532F-1585-D932-09E4B8CF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1292"/>
            <a:ext cx="5760000" cy="270715"/>
          </a:xfrm>
        </p:spPr>
        <p:txBody>
          <a:bodyPr/>
          <a:lstStyle/>
          <a:p>
            <a:pPr algn="l"/>
            <a:r>
              <a:rPr lang="en-GB" sz="1800" dirty="0">
                <a:solidFill>
                  <a:schemeClr val="bg1"/>
                </a:solidFill>
              </a:rPr>
              <a:t>The Museum’s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CEAA7-EEC8-0BFB-4655-4F2749E71487}"/>
              </a:ext>
            </a:extLst>
          </p:cNvPr>
          <p:cNvSpPr txBox="1"/>
          <p:nvPr/>
        </p:nvSpPr>
        <p:spPr>
          <a:xfrm>
            <a:off x="7735664" y="4712150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Soundscape collections</a:t>
            </a:r>
          </a:p>
        </p:txBody>
      </p:sp>
    </p:spTree>
    <p:extLst>
      <p:ext uri="{BB962C8B-B14F-4D97-AF65-F5344CB8AC3E}">
        <p14:creationId xmlns:p14="http://schemas.microsoft.com/office/powerpoint/2010/main" val="2504743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65D6A9-EDA4-1A72-F628-A3C95034A979}"/>
              </a:ext>
            </a:extLst>
          </p:cNvPr>
          <p:cNvSpPr/>
          <p:nvPr/>
        </p:nvSpPr>
        <p:spPr>
          <a:xfrm>
            <a:off x="0" y="936171"/>
            <a:ext cx="12192000" cy="592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AWS – new NHM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Ecosystem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FB5A0-15AB-F270-07D8-D601F4DC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0" y="936170"/>
            <a:ext cx="11854543" cy="59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CA51ED-E73C-5AD6-0384-E582B6F8A460}"/>
              </a:ext>
            </a:extLst>
          </p:cNvPr>
          <p:cNvSpPr txBox="1">
            <a:spLocks/>
          </p:cNvSpPr>
          <p:nvPr/>
        </p:nvSpPr>
        <p:spPr>
          <a:xfrm>
            <a:off x="2208343" y="3588851"/>
            <a:ext cx="7218686" cy="124784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5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0" dirty="0">
                <a:solidFill>
                  <a:schemeClr val="bg1"/>
                </a:solidFill>
              </a:rPr>
              <a:t>Still think in decades and centuries as well as projects</a:t>
            </a:r>
          </a:p>
        </p:txBody>
      </p:sp>
    </p:spTree>
    <p:extLst>
      <p:ext uri="{BB962C8B-B14F-4D97-AF65-F5344CB8AC3E}">
        <p14:creationId xmlns:p14="http://schemas.microsoft.com/office/powerpoint/2010/main" val="96456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1355E-506F-F409-D09F-8571C27C3FA1}"/>
              </a:ext>
            </a:extLst>
          </p:cNvPr>
          <p:cNvSpPr/>
          <p:nvPr/>
        </p:nvSpPr>
        <p:spPr>
          <a:xfrm>
            <a:off x="0" y="1926770"/>
            <a:ext cx="12192000" cy="493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Graphical user interface">
            <a:extLst>
              <a:ext uri="{FF2B5EF4-FFF2-40B4-BE49-F238E27FC236}">
                <a16:creationId xmlns:a16="http://schemas.microsoft.com/office/drawing/2014/main" id="{75262C07-86B6-4E4C-8D73-3DC82CE9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199" y="329786"/>
            <a:ext cx="14334398" cy="80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D70F4464-22A3-A32C-F4A6-D10F1908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Thank you!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4ABD3A0-BF96-7DC7-1775-1C3E4B580B95}"/>
              </a:ext>
            </a:extLst>
          </p:cNvPr>
          <p:cNvSpPr txBox="1">
            <a:spLocks/>
          </p:cNvSpPr>
          <p:nvPr/>
        </p:nvSpPr>
        <p:spPr>
          <a:xfrm>
            <a:off x="179141" y="894255"/>
            <a:ext cx="7321115" cy="1032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edward.baker@nhm.ac.uk</a:t>
            </a:r>
          </a:p>
          <a:p>
            <a:endParaRPr lang="en-GB" dirty="0"/>
          </a:p>
          <a:p>
            <a:r>
              <a:rPr lang="en-GB" dirty="0"/>
              <a:t>@edwbaker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86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Some History…</a:t>
            </a:r>
          </a:p>
        </p:txBody>
      </p:sp>
    </p:spTree>
    <p:extLst>
      <p:ext uri="{BB962C8B-B14F-4D97-AF65-F5344CB8AC3E}">
        <p14:creationId xmlns:p14="http://schemas.microsoft.com/office/powerpoint/2010/main" val="263628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9952"/>
            <a:ext cx="3240000" cy="498598"/>
          </a:xfrm>
        </p:spPr>
        <p:txBody>
          <a:bodyPr/>
          <a:lstStyle/>
          <a:p>
            <a:r>
              <a:rPr lang="en-GB" dirty="0"/>
              <a:t>British Museum (Natural History) recording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748550"/>
            <a:ext cx="3240000" cy="289375"/>
          </a:xfrm>
        </p:spPr>
        <p:txBody>
          <a:bodyPr/>
          <a:lstStyle/>
          <a:p>
            <a:r>
              <a:rPr lang="en-GB" dirty="0"/>
              <a:t>1973-1998</a:t>
            </a:r>
          </a:p>
        </p:txBody>
      </p:sp>
      <p:pic>
        <p:nvPicPr>
          <p:cNvPr id="4" name="Picture 3" descr="A person sitting at a desk in an office&#10;&#10;Description automatically generated">
            <a:extLst>
              <a:ext uri="{FF2B5EF4-FFF2-40B4-BE49-F238E27FC236}">
                <a16:creationId xmlns:a16="http://schemas.microsoft.com/office/drawing/2014/main" id="{308E7799-D537-CF31-72B9-E3990A94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01" y="0"/>
            <a:ext cx="9557165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1D1230-ECC3-7224-A665-FEA97CA65CAB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bio.acousti.ca</a:t>
            </a:r>
          </a:p>
        </p:txBody>
      </p:sp>
    </p:spTree>
    <p:extLst>
      <p:ext uri="{BB962C8B-B14F-4D97-AF65-F5344CB8AC3E}">
        <p14:creationId xmlns:p14="http://schemas.microsoft.com/office/powerpoint/2010/main" val="396879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8" y="605910"/>
            <a:ext cx="3240000" cy="605230"/>
          </a:xfrm>
        </p:spPr>
        <p:txBody>
          <a:bodyPr/>
          <a:lstStyle/>
          <a:p>
            <a:r>
              <a:rPr lang="en-GB" dirty="0"/>
              <a:t>Discovered as new species from a sound recording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2000"/>
            <a:ext cx="4784743" cy="498598"/>
          </a:xfrm>
        </p:spPr>
        <p:txBody>
          <a:bodyPr/>
          <a:lstStyle/>
          <a:p>
            <a:r>
              <a:rPr lang="en-GB" i="1" dirty="0" err="1"/>
              <a:t>Horatosphaga</a:t>
            </a:r>
            <a:r>
              <a:rPr lang="en-GB" i="1" dirty="0"/>
              <a:t> </a:t>
            </a:r>
            <a:r>
              <a:rPr lang="en-GB" i="1" dirty="0" err="1"/>
              <a:t>raggei</a:t>
            </a:r>
            <a:r>
              <a:rPr lang="en-GB" i="1" dirty="0"/>
              <a:t> </a:t>
            </a:r>
            <a:r>
              <a:rPr lang="en-GB" dirty="0"/>
              <a:t>(Heller &amp; Baker, 2017)</a:t>
            </a:r>
            <a:endParaRPr lang="en-GB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6556A9-3E38-ADDF-0B8E-99DE07601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7" y="5116286"/>
            <a:ext cx="4621459" cy="99290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Heller, K-G., &amp; Baker, E. (2017). From an old sound recording to a new species in the genus </a:t>
            </a:r>
            <a:r>
              <a:rPr lang="en-GB" dirty="0" err="1"/>
              <a:t>Horatosphaga</a:t>
            </a:r>
            <a:r>
              <a:rPr lang="en-GB" dirty="0"/>
              <a:t> (Orthoptera: </a:t>
            </a:r>
            <a:r>
              <a:rPr lang="en-GB" dirty="0" err="1"/>
              <a:t>Tettigonioidea</a:t>
            </a:r>
            <a:r>
              <a:rPr lang="en-GB" dirty="0"/>
              <a:t>: </a:t>
            </a:r>
            <a:r>
              <a:rPr lang="en-GB" dirty="0" err="1"/>
              <a:t>Phaneropterinae</a:t>
            </a:r>
            <a:r>
              <a:rPr lang="en-GB" dirty="0"/>
              <a:t>: </a:t>
            </a:r>
            <a:r>
              <a:rPr lang="en-GB" dirty="0" err="1"/>
              <a:t>Acrometopini</a:t>
            </a:r>
            <a:r>
              <a:rPr lang="en-GB" dirty="0"/>
              <a:t>). </a:t>
            </a:r>
            <a:r>
              <a:rPr lang="en-GB" i="1" dirty="0" err="1"/>
              <a:t>Zootaxa</a:t>
            </a:r>
            <a:r>
              <a:rPr lang="en-GB" dirty="0"/>
              <a:t>, </a:t>
            </a:r>
            <a:r>
              <a:rPr lang="en-GB" i="1" dirty="0"/>
              <a:t>4323</a:t>
            </a:r>
            <a:r>
              <a:rPr lang="en-GB" dirty="0"/>
              <a:t>(3), 430-434.</a:t>
            </a:r>
          </a:p>
        </p:txBody>
      </p:sp>
      <p:pic>
        <p:nvPicPr>
          <p:cNvPr id="6" name="Picture 5" descr="A close-up of a bug&#10;&#10;Description automatically generated">
            <a:extLst>
              <a:ext uri="{FF2B5EF4-FFF2-40B4-BE49-F238E27FC236}">
                <a16:creationId xmlns:a16="http://schemas.microsoft.com/office/drawing/2014/main" id="{16B07F2C-2242-9F27-A4E6-A5BB674E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43297"/>
          <a:stretch/>
        </p:blipFill>
        <p:spPr>
          <a:xfrm>
            <a:off x="5072743" y="0"/>
            <a:ext cx="711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9" y="504000"/>
            <a:ext cx="7070743" cy="475714"/>
          </a:xfrm>
        </p:spPr>
        <p:txBody>
          <a:bodyPr/>
          <a:lstStyle/>
          <a:p>
            <a:r>
              <a:rPr lang="en-GB" dirty="0"/>
              <a:t>Sound reconstructed of species only known from male holotype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Prophalangopsis</a:t>
            </a:r>
            <a:r>
              <a:rPr lang="en-GB" i="1" dirty="0"/>
              <a:t> obscura</a:t>
            </a:r>
          </a:p>
        </p:txBody>
      </p:sp>
      <p:pic>
        <p:nvPicPr>
          <p:cNvPr id="9" name="Picture 8" descr="A bug on a rock&#10;&#10;Description automatically generated">
            <a:extLst>
              <a:ext uri="{FF2B5EF4-FFF2-40B4-BE49-F238E27FC236}">
                <a16:creationId xmlns:a16="http://schemas.microsoft.com/office/drawing/2014/main" id="{8D842FF3-4F19-F8BF-E0E8-02BC9F01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 b="2286"/>
          <a:stretch/>
        </p:blipFill>
        <p:spPr>
          <a:xfrm>
            <a:off x="-2" y="2383970"/>
            <a:ext cx="12192000" cy="447403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B8F5E92-8CCA-6A0B-E48F-E7DE2043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871" y="1866778"/>
            <a:ext cx="11784258" cy="5144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Woodrow, C., Baker, E., Jonsson, T., &amp; </a:t>
            </a:r>
            <a:r>
              <a:rPr lang="en-GB" dirty="0" err="1"/>
              <a:t>Montealegre</a:t>
            </a:r>
            <a:r>
              <a:rPr lang="en-GB" dirty="0"/>
              <a:t>-Z, F. (2022). Reviving the sound of a 150-year-old insect: The bioacoustics of </a:t>
            </a:r>
            <a:r>
              <a:rPr lang="en-GB" i="1" dirty="0" err="1"/>
              <a:t>Prophalangopsis</a:t>
            </a:r>
            <a:r>
              <a:rPr lang="en-GB" dirty="0"/>
              <a:t> </a:t>
            </a:r>
            <a:r>
              <a:rPr lang="en-GB" i="1" dirty="0"/>
              <a:t>obscura</a:t>
            </a:r>
            <a:r>
              <a:rPr lang="en-GB" dirty="0"/>
              <a:t> (</a:t>
            </a:r>
            <a:r>
              <a:rPr lang="en-GB" dirty="0" err="1"/>
              <a:t>Ensifera</a:t>
            </a:r>
            <a:r>
              <a:rPr lang="en-GB" dirty="0"/>
              <a:t>: </a:t>
            </a:r>
            <a:r>
              <a:rPr lang="en-GB" dirty="0" err="1"/>
              <a:t>Hagloidea</a:t>
            </a:r>
            <a:r>
              <a:rPr lang="en-GB" dirty="0"/>
              <a:t>).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, </a:t>
            </a:r>
            <a:r>
              <a:rPr lang="en-GB" i="1" dirty="0"/>
              <a:t>17</a:t>
            </a:r>
            <a:r>
              <a:rPr lang="en-GB" dirty="0"/>
              <a:t>(8), e0270498.</a:t>
            </a:r>
          </a:p>
        </p:txBody>
      </p:sp>
    </p:spTree>
    <p:extLst>
      <p:ext uri="{BB962C8B-B14F-4D97-AF65-F5344CB8AC3E}">
        <p14:creationId xmlns:p14="http://schemas.microsoft.com/office/powerpoint/2010/main" val="241776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046000" cy="498598"/>
          </a:xfrm>
        </p:spPr>
        <p:txBody>
          <a:bodyPr/>
          <a:lstStyle/>
          <a:p>
            <a:r>
              <a:rPr lang="en-GB" dirty="0"/>
              <a:t>Acoustic burrow scan of mole cricket</a:t>
            </a:r>
          </a:p>
        </p:txBody>
      </p:sp>
      <p:pic>
        <p:nvPicPr>
          <p:cNvPr id="4" name="Picture 3" descr="A pink object with a hole in the middle&#10;&#10;Description automatically generated">
            <a:extLst>
              <a:ext uri="{FF2B5EF4-FFF2-40B4-BE49-F238E27FC236}">
                <a16:creationId xmlns:a16="http://schemas.microsoft.com/office/drawing/2014/main" id="{85F401D7-2DC8-2C93-E307-1A3AA8EF49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3" y="-79046"/>
            <a:ext cx="6744171" cy="402976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35EB22-FF19-39A0-717B-91C1DDB5B243}"/>
              </a:ext>
            </a:extLst>
          </p:cNvPr>
          <p:cNvSpPr txBox="1">
            <a:spLocks/>
          </p:cNvSpPr>
          <p:nvPr/>
        </p:nvSpPr>
        <p:spPr>
          <a:xfrm>
            <a:off x="4604658" y="3415848"/>
            <a:ext cx="7424057" cy="992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System Font Regular"/>
              <a:buNone/>
            </a:pPr>
            <a:r>
              <a:rPr lang="en-GB" dirty="0"/>
              <a:t>Baker, E., &amp; Broom, Y. S. (2015). Natural History Museum sound archive I: Orthoptera: </a:t>
            </a:r>
            <a:r>
              <a:rPr lang="en-GB" dirty="0" err="1"/>
              <a:t>Gryllotalpidae</a:t>
            </a:r>
            <a:r>
              <a:rPr lang="en-GB" dirty="0"/>
              <a:t> Leach, 1815, including 3D scans of burrow casts of Gryllotalpa </a:t>
            </a:r>
            <a:r>
              <a:rPr lang="en-GB" dirty="0" err="1"/>
              <a:t>gryllotalpa</a:t>
            </a:r>
            <a:r>
              <a:rPr lang="en-GB" dirty="0"/>
              <a:t> (Linnaeus, 1758) and Gryllotalpa vineae Bennet-Clark, 1970. </a:t>
            </a:r>
            <a:r>
              <a:rPr lang="en-GB" i="1" dirty="0"/>
              <a:t>Biodiversity Data Journal</a:t>
            </a:r>
            <a:r>
              <a:rPr lang="en-GB" dirty="0"/>
              <a:t>, (3).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8357A-E0DF-BE23-732A-7ABE8A309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" t="61842" r="-1696" b="-7239"/>
          <a:stretch/>
        </p:blipFill>
        <p:spPr>
          <a:xfrm>
            <a:off x="0" y="4221945"/>
            <a:ext cx="12409714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story so far: </a:t>
            </a:r>
            <a:r>
              <a:rPr lang="en-GB" dirty="0"/>
              <a:t>🦗</a:t>
            </a:r>
            <a:r>
              <a:rPr lang="en-GB" dirty="0">
                <a:solidFill>
                  <a:schemeClr val="bg1"/>
                </a:solidFill>
              </a:rPr>
              <a:t>.fm </a:t>
            </a:r>
          </a:p>
        </p:txBody>
      </p:sp>
    </p:spTree>
    <p:extLst>
      <p:ext uri="{BB962C8B-B14F-4D97-AF65-F5344CB8AC3E}">
        <p14:creationId xmlns:p14="http://schemas.microsoft.com/office/powerpoint/2010/main" val="1817769937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7899</TotalTime>
  <Words>695</Words>
  <Application>Microsoft Office PowerPoint</Application>
  <PresentationFormat>Widescreen</PresentationFormat>
  <Paragraphs>98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Elysio-Bold</vt:lpstr>
      <vt:lpstr>Elysio-Regular</vt:lpstr>
      <vt:lpstr>Segoe UI</vt:lpstr>
      <vt:lpstr>System Font Regular</vt:lpstr>
      <vt:lpstr>NHM General</vt:lpstr>
      <vt:lpstr>NHM White</vt:lpstr>
      <vt:lpstr>NHM Bluish Grey</vt:lpstr>
      <vt:lpstr>NHM Anthracite</vt:lpstr>
      <vt:lpstr>NHM Aqua Blue</vt:lpstr>
      <vt:lpstr>Acoustics at NHM</vt:lpstr>
      <vt:lpstr>21st Century museums 21st Century methods</vt:lpstr>
      <vt:lpstr>21st Century museums 21st Century methods</vt:lpstr>
      <vt:lpstr>Some History…</vt:lpstr>
      <vt:lpstr>British Museum (Natural History) recording studio</vt:lpstr>
      <vt:lpstr>Horatosphaga raggei (Heller &amp; Baker, 2017)</vt:lpstr>
      <vt:lpstr>Prophalangopsis obscura</vt:lpstr>
      <vt:lpstr>Acoustic burrow scan of mole cricket</vt:lpstr>
      <vt:lpstr>The story so far: 🦗.fm </vt:lpstr>
      <vt:lpstr>Sudden need to scale </vt:lpstr>
      <vt:lpstr>UK Nature Recovery</vt:lpstr>
      <vt:lpstr>Urban Nature Project</vt:lpstr>
      <vt:lpstr>PowerPoint Presentation</vt:lpstr>
      <vt:lpstr>PowerPoint Presentation</vt:lpstr>
      <vt:lpstr>PowerPoint Presentation</vt:lpstr>
      <vt:lpstr>PowerPoint Presentation</vt:lpstr>
      <vt:lpstr>Continuous audio data  High environmental sensor density  Regular traditional surveys  eDNA (water, soil, malaise)</vt:lpstr>
      <vt:lpstr>PowerPoint Presentation</vt:lpstr>
      <vt:lpstr>Urban Nature Project</vt:lpstr>
      <vt:lpstr>Acoustics with Partner Sites</vt:lpstr>
      <vt:lpstr>PowerPoint Presentation</vt:lpstr>
      <vt:lpstr>Sampled data  Single audiomoth  eDNA</vt:lpstr>
      <vt:lpstr>Nature Overheard</vt:lpstr>
      <vt:lpstr>Nature Overheard</vt:lpstr>
      <vt:lpstr>A bit on NOISE</vt:lpstr>
      <vt:lpstr>Random data points  Phones / tablets / mysterious </vt:lpstr>
      <vt:lpstr>Integration</vt:lpstr>
      <vt:lpstr>The Museum’s approach</vt:lpstr>
      <vt:lpstr>Data Ecosystem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11</cp:revision>
  <dcterms:created xsi:type="dcterms:W3CDTF">2023-04-11T15:30:41Z</dcterms:created>
  <dcterms:modified xsi:type="dcterms:W3CDTF">2024-10-05T13:29:47Z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